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2" r:id="rId25"/>
    <p:sldId id="293" r:id="rId26"/>
    <p:sldId id="294" r:id="rId27"/>
    <p:sldId id="298" r:id="rId28"/>
    <p:sldId id="297" r:id="rId29"/>
    <p:sldId id="299" r:id="rId30"/>
    <p:sldId id="295" r:id="rId31"/>
    <p:sldId id="283" r:id="rId32"/>
    <p:sldId id="284" r:id="rId33"/>
    <p:sldId id="29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/>
    <p:restoredTop sz="92993"/>
  </p:normalViewPr>
  <p:slideViewPr>
    <p:cSldViewPr snapToGrid="0" snapToObjects="1">
      <p:cViewPr varScale="1">
        <p:scale>
          <a:sx n="106" d="100"/>
          <a:sy n="106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u.edu/BAND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0"/>
            <a:ext cx="10061171" cy="4325112"/>
          </a:xfrm>
        </p:spPr>
        <p:txBody>
          <a:bodyPr>
            <a:noAutofit/>
          </a:bodyPr>
          <a:lstStyle/>
          <a:p>
            <a:r>
              <a:rPr lang="en-US" sz="9600" dirty="0"/>
              <a:t>SCORE STUDY </a:t>
            </a:r>
            <a:br>
              <a:rPr lang="en-US" sz="9600" dirty="0"/>
            </a:br>
            <a:r>
              <a:rPr lang="en-US" sz="9600" dirty="0"/>
              <a:t>AND PREP FOR </a:t>
            </a:r>
            <a:br>
              <a:rPr lang="en-US" sz="9600" dirty="0"/>
            </a:br>
            <a:r>
              <a:rPr lang="en-US" sz="9600" dirty="0"/>
              <a:t>ALL OF US!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7710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DR. FRANK TRACZ</a:t>
            </a:r>
          </a:p>
          <a:p>
            <a:r>
              <a:rPr lang="en-US" dirty="0"/>
              <a:t>KANSAS STATE UNIVERSITY</a:t>
            </a:r>
          </a:p>
          <a:p>
            <a:r>
              <a:rPr lang="en-US" dirty="0"/>
              <a:t>MIDWEST BAND AND ORCHESTRA CLINIC</a:t>
            </a:r>
          </a:p>
          <a:p>
            <a:r>
              <a:rPr lang="en-US" dirty="0"/>
              <a:t>DECEMBER 20, 2017 </a:t>
            </a:r>
          </a:p>
        </p:txBody>
      </p:sp>
    </p:spTree>
    <p:extLst>
      <p:ext uri="{BB962C8B-B14F-4D97-AF65-F5344CB8AC3E}">
        <p14:creationId xmlns:p14="http://schemas.microsoft.com/office/powerpoint/2010/main" val="189613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Daily social media use</a:t>
            </a:r>
            <a:r>
              <a:rPr lang="mr-IN" dirty="0"/>
              <a:t>………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05" y="2169763"/>
            <a:ext cx="5951349" cy="39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 scores</a:t>
            </a:r>
            <a:r>
              <a:rPr lang="mr-IN" dirty="0"/>
              <a:t>………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06" y="1845734"/>
            <a:ext cx="5951348" cy="41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2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Kids who get together with friends everyday</a:t>
            </a:r>
            <a:r>
              <a:rPr lang="mr-IN" dirty="0"/>
              <a:t>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07" y="2278137"/>
            <a:ext cx="5982346" cy="36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iGEN</a:t>
            </a:r>
            <a:r>
              <a:rPr lang="en-US" dirty="0"/>
              <a:t> loneliness</a:t>
            </a:r>
            <a:r>
              <a:rPr lang="mr-IN" dirty="0"/>
              <a:t>……</a:t>
            </a:r>
            <a:r>
              <a:rPr lang="en-US" dirty="0"/>
              <a:t>..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26" y="2324100"/>
            <a:ext cx="5408908" cy="35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9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Depression</a:t>
            </a:r>
            <a:r>
              <a:rPr lang="mr-IN" dirty="0"/>
              <a:t>………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63" y="2076772"/>
            <a:ext cx="6090834" cy="40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1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Suicide rate</a:t>
            </a:r>
            <a:r>
              <a:rPr lang="mr-IN" dirty="0"/>
              <a:t>……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17" y="2247255"/>
            <a:ext cx="6168325" cy="38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62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MEAN?????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There is a need.</a:t>
            </a:r>
          </a:p>
          <a:p>
            <a:pPr>
              <a:buFont typeface="Wingdings" charset="2"/>
              <a:buChar char="v"/>
            </a:pPr>
            <a:r>
              <a:rPr lang="en-US" dirty="0"/>
              <a:t> You can provide what is needed.</a:t>
            </a:r>
          </a:p>
          <a:p>
            <a:pPr>
              <a:buFont typeface="Wingdings" charset="2"/>
              <a:buChar char="v"/>
            </a:pPr>
            <a:r>
              <a:rPr lang="en-US" dirty="0"/>
              <a:t>  What you do matters most.</a:t>
            </a:r>
          </a:p>
          <a:p>
            <a:pPr>
              <a:buFont typeface="Wingdings" charset="2"/>
              <a:buChar char="v"/>
            </a:pPr>
            <a:r>
              <a:rPr lang="en-US" dirty="0"/>
              <a:t>  Teaching music is your tool to change lives.</a:t>
            </a:r>
          </a:p>
          <a:p>
            <a:pPr>
              <a:buFont typeface="Wingdings" charset="2"/>
              <a:buChar char="v"/>
            </a:pPr>
            <a:r>
              <a:rPr lang="en-US" dirty="0"/>
              <a:t>  Change lives from the podium!</a:t>
            </a:r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</a:t>
            </a:r>
            <a:r>
              <a:rPr lang="mr-IN" dirty="0"/>
              <a:t>–</a:t>
            </a:r>
            <a:r>
              <a:rPr lang="en-US" dirty="0"/>
              <a:t> Micro </a:t>
            </a:r>
            <a:r>
              <a:rPr lang="mr-IN" dirty="0"/>
              <a:t>–</a:t>
            </a:r>
            <a:r>
              <a:rPr lang="en-US" dirty="0"/>
              <a:t> Macro </a:t>
            </a:r>
          </a:p>
        </p:txBody>
      </p:sp>
      <p:sp>
        <p:nvSpPr>
          <p:cNvPr id="17" name="Triangle 16"/>
          <p:cNvSpPr/>
          <p:nvPr/>
        </p:nvSpPr>
        <p:spPr>
          <a:xfrm>
            <a:off x="5289571" y="4321444"/>
            <a:ext cx="1673818" cy="1753890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 flipV="1">
            <a:off x="5289571" y="2239707"/>
            <a:ext cx="1673818" cy="1766808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69280" y="19313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MACRO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1699" y="6026260"/>
            <a:ext cx="91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MACRO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5694077" y="4008621"/>
            <a:ext cx="92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29819" y="1908303"/>
            <a:ext cx="95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30466" y="6026260"/>
            <a:ext cx="194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could be.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65874" y="4008621"/>
            <a:ext cx="87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“me”</a:t>
            </a:r>
          </a:p>
        </p:txBody>
      </p:sp>
    </p:spTree>
    <p:extLst>
      <p:ext uri="{BB962C8B-B14F-4D97-AF65-F5344CB8AC3E}">
        <p14:creationId xmlns:p14="http://schemas.microsoft.com/office/powerpoint/2010/main" val="1730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84385" y="5275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/>
              <a:t>Teacher’s Creed</a:t>
            </a:r>
            <a:endParaRPr lang="en-US" altLang="x-non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84385" y="1981200"/>
            <a:ext cx="7772400" cy="41148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</a:pPr>
            <a:r>
              <a:rPr lang="en-US" altLang="x-none" dirty="0"/>
              <a:t> Tell them what you are going to teach them.</a:t>
            </a:r>
          </a:p>
          <a:p>
            <a:endParaRPr lang="en-US" altLang="x-none" dirty="0"/>
          </a:p>
          <a:p>
            <a:pPr>
              <a:buFont typeface="Wingdings" charset="2"/>
              <a:buChar char="v"/>
            </a:pPr>
            <a:r>
              <a:rPr lang="en-US" altLang="x-none" dirty="0"/>
              <a:t> Teach them</a:t>
            </a:r>
          </a:p>
          <a:p>
            <a:endParaRPr lang="en-US" altLang="x-none" dirty="0"/>
          </a:p>
          <a:p>
            <a:pPr>
              <a:buFont typeface="Wingdings" charset="2"/>
              <a:buChar char="v"/>
            </a:pPr>
            <a:r>
              <a:rPr lang="en-US" altLang="x-none" dirty="0"/>
              <a:t> Tell them what you taught them.</a:t>
            </a:r>
          </a:p>
        </p:txBody>
      </p:sp>
    </p:spTree>
    <p:extLst>
      <p:ext uri="{BB962C8B-B14F-4D97-AF65-F5344CB8AC3E}">
        <p14:creationId xmlns:p14="http://schemas.microsoft.com/office/powerpoint/2010/main" val="12718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749" y="57860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dirty="0"/>
              <a:t>Know Your “Stuff”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58139" y="1996698"/>
            <a:ext cx="7772400" cy="411480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n-US" altLang="x-none" sz="2800" dirty="0"/>
              <a:t>Personality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+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Talents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+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Technique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+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Presentation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=</a:t>
            </a:r>
          </a:p>
          <a:p>
            <a:pPr algn="ctr">
              <a:buFont typeface="Wingdings" charset="2"/>
              <a:buNone/>
            </a:pPr>
            <a:r>
              <a:rPr lang="en-US" altLang="x-none" sz="2800" dirty="0"/>
              <a:t>Your Ensemble!!!!</a:t>
            </a:r>
          </a:p>
          <a:p>
            <a:pPr algn="ctr">
              <a:buFont typeface="Wingdings" charset="2"/>
              <a:buNone/>
            </a:pPr>
            <a:endParaRPr lang="en-US" altLang="x-none" sz="2800" dirty="0"/>
          </a:p>
          <a:p>
            <a:pPr algn="ctr">
              <a:buFont typeface="Wingdings" charset="2"/>
              <a:buNone/>
            </a:pPr>
            <a:endParaRPr lang="en-US" altLang="x-none" sz="2800" dirty="0"/>
          </a:p>
        </p:txBody>
      </p:sp>
    </p:spTree>
    <p:extLst>
      <p:ext uri="{BB962C8B-B14F-4D97-AF65-F5344CB8AC3E}">
        <p14:creationId xmlns:p14="http://schemas.microsoft.com/office/powerpoint/2010/main" val="10872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YOU</a:t>
            </a:r>
          </a:p>
          <a:p>
            <a:pPr>
              <a:buFont typeface="Wingdings" charset="2"/>
              <a:buChar char="v"/>
            </a:pPr>
            <a:r>
              <a:rPr lang="en-US" dirty="0"/>
              <a:t>   ME</a:t>
            </a:r>
          </a:p>
          <a:p>
            <a:pPr>
              <a:buFont typeface="Wingdings" charset="2"/>
              <a:buChar char="v"/>
            </a:pPr>
            <a:r>
              <a:rPr lang="en-US" dirty="0"/>
              <a:t>   THEM</a:t>
            </a:r>
          </a:p>
        </p:txBody>
      </p:sp>
    </p:spTree>
    <p:extLst>
      <p:ext uri="{BB962C8B-B14F-4D97-AF65-F5344CB8AC3E}">
        <p14:creationId xmlns:p14="http://schemas.microsoft.com/office/powerpoint/2010/main" val="16902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0923" y="58165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Framework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4046538" y="1613528"/>
            <a:ext cx="4640262" cy="4640262"/>
            <a:chOff x="1453" y="668"/>
            <a:chExt cx="2923" cy="2923"/>
          </a:xfrm>
        </p:grpSpPr>
        <p:sp>
          <p:nvSpPr>
            <p:cNvPr id="6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53" y="668"/>
              <a:ext cx="2923" cy="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>
              <a:off x="2083" y="906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8" name="_s3086"/>
            <p:cNvSpPr>
              <a:spLocks noChangeArrowheads="1" noTextEdit="1"/>
            </p:cNvSpPr>
            <p:nvPr/>
          </p:nvSpPr>
          <p:spPr bwMode="auto">
            <a:xfrm rot="5400000">
              <a:off x="2475" y="1298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9" name="_s3081"/>
            <p:cNvSpPr>
              <a:spLocks noChangeArrowheads="1" noTextEdit="1"/>
            </p:cNvSpPr>
            <p:nvPr/>
          </p:nvSpPr>
          <p:spPr bwMode="auto">
            <a:xfrm rot="10800000">
              <a:off x="2083" y="1690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_s3083"/>
            <p:cNvSpPr>
              <a:spLocks noChangeArrowheads="1" noTextEdit="1"/>
            </p:cNvSpPr>
            <p:nvPr/>
          </p:nvSpPr>
          <p:spPr bwMode="auto">
            <a:xfrm rot="-5400000">
              <a:off x="1691" y="1298"/>
              <a:ext cx="1665" cy="1665"/>
            </a:xfrm>
            <a:custGeom>
              <a:avLst/>
              <a:gdLst>
                <a:gd name="T0" fmla="*/ 674 w 21600"/>
                <a:gd name="T1" fmla="*/ 15 h 21600"/>
                <a:gd name="T2" fmla="*/ 486 w 21600"/>
                <a:gd name="T3" fmla="*/ 232 h 21600"/>
                <a:gd name="T4" fmla="*/ 727 w 21600"/>
                <a:gd name="T5" fmla="*/ 288 h 21600"/>
                <a:gd name="T6" fmla="*/ 977 w 21600"/>
                <a:gd name="T7" fmla="*/ -198 h 21600"/>
                <a:gd name="T8" fmla="*/ 1272 w 21600"/>
                <a:gd name="T9" fmla="*/ 194 h 21600"/>
                <a:gd name="T10" fmla="*/ 881 w 21600"/>
                <a:gd name="T11" fmla="*/ 48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5 w 21600"/>
                <a:gd name="T19" fmla="*/ 3165 h 21600"/>
                <a:gd name="T20" fmla="*/ 18435 w 21600"/>
                <a:gd name="T21" fmla="*/ 1843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bg1"/>
              </a:contourClr>
            </a:sp3d>
          </p:spPr>
          <p:txBody>
            <a:bodyPr lIns="0" tIns="0" rIns="0" bIns="0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_s3078"/>
            <p:cNvSpPr>
              <a:spLocks noChangeArrowheads="1"/>
            </p:cNvSpPr>
            <p:nvPr/>
          </p:nvSpPr>
          <p:spPr bwMode="auto">
            <a:xfrm>
              <a:off x="3359" y="1059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Plan</a:t>
              </a:r>
            </a:p>
          </p:txBody>
        </p:sp>
        <p:sp>
          <p:nvSpPr>
            <p:cNvPr id="12" name="_s3079"/>
            <p:cNvSpPr>
              <a:spLocks noChangeArrowheads="1"/>
            </p:cNvSpPr>
            <p:nvPr/>
          </p:nvSpPr>
          <p:spPr bwMode="auto">
            <a:xfrm>
              <a:off x="1845" y="2575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Reflect</a:t>
              </a:r>
            </a:p>
          </p:txBody>
        </p:sp>
        <p:sp>
          <p:nvSpPr>
            <p:cNvPr id="13" name="_s3082"/>
            <p:cNvSpPr>
              <a:spLocks noChangeArrowheads="1"/>
            </p:cNvSpPr>
            <p:nvPr/>
          </p:nvSpPr>
          <p:spPr bwMode="auto">
            <a:xfrm>
              <a:off x="1844" y="1060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Apply</a:t>
              </a:r>
            </a:p>
          </p:txBody>
        </p:sp>
        <p:sp>
          <p:nvSpPr>
            <p:cNvPr id="14" name="_s3085"/>
            <p:cNvSpPr>
              <a:spLocks noChangeArrowheads="1"/>
            </p:cNvSpPr>
            <p:nvPr/>
          </p:nvSpPr>
          <p:spPr bwMode="auto">
            <a:xfrm>
              <a:off x="3360" y="2574"/>
              <a:ext cx="627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  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52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16275" y="1784889"/>
            <a:ext cx="5318125" cy="4343400"/>
            <a:chOff x="778" y="672"/>
            <a:chExt cx="4031" cy="3475"/>
          </a:xfrm>
        </p:grpSpPr>
        <p:pic>
          <p:nvPicPr>
            <p:cNvPr id="5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2203"/>
              <a:ext cx="4031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536" y="1776"/>
              <a:ext cx="2527" cy="148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pic>
          <p:nvPicPr>
            <p:cNvPr id="7" name="Picture 20" descr="MCPE07021_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672"/>
              <a:ext cx="848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WordArt 21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7924800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atin typeface="+mj-lt"/>
                <a:ea typeface="Times New Roman" charset="0"/>
                <a:cs typeface="Times New Roman" charset="0"/>
              </a:rPr>
              <a:t>Communication Triangle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540568"/>
            <a:ext cx="176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PLEASE STAND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030" y="3329153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TURN/SHAKE HANDS.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17738"/>
            <a:ext cx="310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OTHER HAND ON SHOULDER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4320" y="4900059"/>
            <a:ext cx="185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 SMILE/FROWN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4320" y="5682380"/>
            <a:ext cx="202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TRUMP/CLINTON</a:t>
            </a:r>
          </a:p>
        </p:txBody>
      </p:sp>
    </p:spTree>
    <p:extLst>
      <p:ext uri="{BB962C8B-B14F-4D97-AF65-F5344CB8AC3E}">
        <p14:creationId xmlns:p14="http://schemas.microsoft.com/office/powerpoint/2010/main" val="9203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967925" y="4113508"/>
            <a:ext cx="3055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Correct Response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5101525" y="2589508"/>
            <a:ext cx="22240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Performance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253925" y="3351508"/>
            <a:ext cx="1847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Evaluation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253925" y="1827509"/>
            <a:ext cx="1847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Instruction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3120325" y="4875508"/>
            <a:ext cx="2501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Reinforcement</a:t>
            </a:r>
          </a:p>
          <a:p>
            <a:pPr algn="ctr" eaLnBrk="1" hangingPunct="1"/>
            <a:r>
              <a:rPr lang="en-US" altLang="x-none" sz="2800" dirty="0"/>
              <a:t>(Feedback)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168325" y="4113508"/>
            <a:ext cx="3273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Incorrect Response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6625525" y="4875508"/>
            <a:ext cx="22225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sz="2800" dirty="0"/>
              <a:t>Identify Error</a:t>
            </a:r>
          </a:p>
          <a:p>
            <a:pPr algn="ctr" eaLnBrk="1" hangingPunct="1"/>
            <a:r>
              <a:rPr lang="en-US" altLang="x-none" sz="2800" dirty="0"/>
              <a:t>(Feedback)</a:t>
            </a:r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>
            <a:off x="6168325" y="228470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>
            <a:off x="6168325" y="304670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7082725" y="3656308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7768525" y="3656308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7"/>
          <p:cNvSpPr>
            <a:spLocks noChangeShapeType="1"/>
          </p:cNvSpPr>
          <p:nvPr/>
        </p:nvSpPr>
        <p:spPr bwMode="auto">
          <a:xfrm>
            <a:off x="4263325" y="3656308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9"/>
          <p:cNvSpPr>
            <a:spLocks noChangeShapeType="1"/>
          </p:cNvSpPr>
          <p:nvPr/>
        </p:nvSpPr>
        <p:spPr bwMode="auto">
          <a:xfrm>
            <a:off x="4263325" y="3656308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>
            <a:off x="4339525" y="457070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41"/>
          <p:cNvSpPr>
            <a:spLocks noChangeShapeType="1"/>
          </p:cNvSpPr>
          <p:nvPr/>
        </p:nvSpPr>
        <p:spPr bwMode="auto">
          <a:xfrm>
            <a:off x="7768525" y="457070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flipH="1">
            <a:off x="2358325" y="5408908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43"/>
          <p:cNvSpPr>
            <a:spLocks noChangeShapeType="1"/>
          </p:cNvSpPr>
          <p:nvPr/>
        </p:nvSpPr>
        <p:spPr bwMode="auto">
          <a:xfrm flipH="1">
            <a:off x="8759125" y="5408908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4"/>
          <p:cNvSpPr>
            <a:spLocks noChangeShapeType="1"/>
          </p:cNvSpPr>
          <p:nvPr/>
        </p:nvSpPr>
        <p:spPr bwMode="auto">
          <a:xfrm flipV="1">
            <a:off x="2358325" y="2132308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5"/>
          <p:cNvSpPr>
            <a:spLocks noChangeShapeType="1"/>
          </p:cNvSpPr>
          <p:nvPr/>
        </p:nvSpPr>
        <p:spPr bwMode="auto">
          <a:xfrm flipV="1">
            <a:off x="9978325" y="2132308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6"/>
          <p:cNvSpPr>
            <a:spLocks noChangeShapeType="1"/>
          </p:cNvSpPr>
          <p:nvPr/>
        </p:nvSpPr>
        <p:spPr bwMode="auto">
          <a:xfrm>
            <a:off x="2358325" y="2132308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 flipH="1">
            <a:off x="7235125" y="2132308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WordArt 48"/>
          <p:cNvSpPr>
            <a:spLocks noChangeArrowheads="1" noChangeShapeType="1" noTextEdit="1"/>
          </p:cNvSpPr>
          <p:nvPr/>
        </p:nvSpPr>
        <p:spPr bwMode="auto">
          <a:xfrm>
            <a:off x="1253425" y="455910"/>
            <a:ext cx="7010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Impact" charset="0"/>
                <a:cs typeface="Impact" charset="0"/>
              </a:rPr>
              <a:t>Rehearsal  Approach</a:t>
            </a:r>
          </a:p>
        </p:txBody>
      </p:sp>
    </p:spTree>
    <p:extLst>
      <p:ext uri="{BB962C8B-B14F-4D97-AF65-F5344CB8AC3E}">
        <p14:creationId xmlns:p14="http://schemas.microsoft.com/office/powerpoint/2010/main" val="6288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0" y="290162"/>
            <a:ext cx="10541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36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SCORE REVEALS: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696101" cy="4023360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YOU!!!</a:t>
            </a:r>
          </a:p>
          <a:p>
            <a:pPr>
              <a:buFont typeface="Wingdings" charset="2"/>
              <a:buChar char="v"/>
            </a:pPr>
            <a:r>
              <a:rPr lang="en-US" dirty="0"/>
              <a:t>Musician</a:t>
            </a:r>
          </a:p>
          <a:p>
            <a:pPr>
              <a:buFont typeface="Wingdings" charset="2"/>
              <a:buChar char="v"/>
            </a:pPr>
            <a:r>
              <a:rPr lang="en-US" dirty="0"/>
              <a:t>Educator</a:t>
            </a:r>
          </a:p>
          <a:p>
            <a:pPr>
              <a:buFont typeface="Wingdings" charset="2"/>
              <a:buChar char="v"/>
            </a:pPr>
            <a:r>
              <a:rPr lang="en-US" dirty="0"/>
              <a:t>Rehearsal Technician</a:t>
            </a:r>
          </a:p>
          <a:p>
            <a:pPr>
              <a:buFont typeface="Wingdings" charset="2"/>
              <a:buChar char="v"/>
            </a:pPr>
            <a:r>
              <a:rPr lang="en-US" dirty="0"/>
              <a:t>Motivator</a:t>
            </a:r>
          </a:p>
          <a:p>
            <a:pPr>
              <a:buFont typeface="Wingdings" charset="2"/>
              <a:buChar char="v"/>
            </a:pPr>
            <a:r>
              <a:rPr lang="en-US" dirty="0"/>
              <a:t>Conductor</a:t>
            </a:r>
          </a:p>
          <a:p>
            <a:pPr>
              <a:buFont typeface="Wingdings" charset="2"/>
              <a:buChar char="v"/>
            </a:pPr>
            <a:r>
              <a:rPr lang="en-US" dirty="0"/>
              <a:t>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9" y="1899138"/>
            <a:ext cx="5590644" cy="43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ENSEMBLE LEARNS ABOUT: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9622" y="1930044"/>
            <a:ext cx="2156058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Music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Technique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History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Relationships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30044"/>
            <a:ext cx="6555870" cy="37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LEARN THROUGH </a:t>
            </a:r>
            <a:r>
              <a:rPr lang="en-US" u="sng" dirty="0"/>
              <a:t>“YOU”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810577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Repertoire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Unit Study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Depth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Score Markings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REHEARSAL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25" y="1845734"/>
            <a:ext cx="6574055" cy="43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THE PROCESS: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 Repertoire selection.</a:t>
            </a:r>
          </a:p>
          <a:p>
            <a:r>
              <a:rPr lang="en-US" dirty="0"/>
              <a:t>2.  Unit Study.</a:t>
            </a:r>
          </a:p>
          <a:p>
            <a:r>
              <a:rPr lang="en-US" dirty="0"/>
              <a:t>3.  Graph Analysis.</a:t>
            </a:r>
          </a:p>
          <a:p>
            <a:r>
              <a:rPr lang="en-US" dirty="0"/>
              <a:t>4.   Score Marking.</a:t>
            </a:r>
          </a:p>
          <a:p>
            <a:r>
              <a:rPr lang="en-US" dirty="0"/>
              <a:t>5.   Rehearsal/Conducting Planning.</a:t>
            </a:r>
          </a:p>
          <a:p>
            <a:r>
              <a:rPr lang="en-US" dirty="0"/>
              <a:t>6.   Rehearsing/Conducting.</a:t>
            </a:r>
          </a:p>
          <a:p>
            <a:r>
              <a:rPr lang="en-US" dirty="0"/>
              <a:t>7.   Evaluation.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STUDY: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COMPOSER </a:t>
            </a:r>
            <a:r>
              <a:rPr lang="mr-IN" dirty="0"/>
              <a:t>–</a:t>
            </a:r>
            <a:r>
              <a:rPr lang="en-US" dirty="0"/>
              <a:t> Talk about the composer.</a:t>
            </a:r>
          </a:p>
          <a:p>
            <a:r>
              <a:rPr lang="en-US" dirty="0"/>
              <a:t>2. COMPOSITION </a:t>
            </a:r>
            <a:r>
              <a:rPr lang="mr-IN" dirty="0"/>
              <a:t>–</a:t>
            </a:r>
            <a:r>
              <a:rPr lang="en-US" dirty="0"/>
              <a:t> Talk about the piece:  “Who, What, Where, When, How”</a:t>
            </a:r>
          </a:p>
          <a:p>
            <a:r>
              <a:rPr lang="en-US" dirty="0"/>
              <a:t>3. HISTORICAL  PERSPECTIVE </a:t>
            </a:r>
            <a:r>
              <a:rPr lang="mr-IN" dirty="0"/>
              <a:t>–</a:t>
            </a:r>
            <a:r>
              <a:rPr lang="en-US" dirty="0"/>
              <a:t> Why was it composed, When, significance?</a:t>
            </a:r>
          </a:p>
          <a:p>
            <a:r>
              <a:rPr lang="en-US" dirty="0"/>
              <a:t>4. TECHNICAL CONSIDERATIONS </a:t>
            </a:r>
            <a:r>
              <a:rPr lang="mr-IN" dirty="0"/>
              <a:t>–</a:t>
            </a:r>
            <a:r>
              <a:rPr lang="en-US" dirty="0"/>
              <a:t> The components: instrumentation, solos, ranges, meter, etc.</a:t>
            </a:r>
          </a:p>
          <a:p>
            <a:r>
              <a:rPr lang="en-US" dirty="0"/>
              <a:t>5. STYLISTIC CONSIDERATIONS </a:t>
            </a:r>
            <a:r>
              <a:rPr lang="mr-IN" dirty="0"/>
              <a:t>–</a:t>
            </a:r>
            <a:r>
              <a:rPr lang="en-US" dirty="0"/>
              <a:t> Markings, articulations, dynamics, phrasing.</a:t>
            </a:r>
          </a:p>
          <a:p>
            <a:r>
              <a:rPr lang="en-US" dirty="0"/>
              <a:t>6. MUSICAL ELEMENTS </a:t>
            </a:r>
            <a:r>
              <a:rPr lang="mr-IN" dirty="0"/>
              <a:t>–</a:t>
            </a:r>
            <a:r>
              <a:rPr lang="en-US" dirty="0"/>
              <a:t> Melody, Harmony, Rhythm, Timbre.</a:t>
            </a:r>
          </a:p>
          <a:p>
            <a:r>
              <a:rPr lang="en-US" dirty="0"/>
              <a:t>7. FORM AND STRUCTURE </a:t>
            </a:r>
            <a:r>
              <a:rPr lang="mr-IN" dirty="0"/>
              <a:t>–</a:t>
            </a:r>
            <a:r>
              <a:rPr lang="en-US" dirty="0"/>
              <a:t> Introduction, Themes,  Development,  etc.</a:t>
            </a:r>
          </a:p>
          <a:p>
            <a:r>
              <a:rPr lang="en-US" dirty="0"/>
              <a:t>8. SUGGESTED LISTENING </a:t>
            </a:r>
            <a:r>
              <a:rPr lang="mr-IN" dirty="0"/>
              <a:t>–</a:t>
            </a:r>
            <a:r>
              <a:rPr lang="en-US" dirty="0"/>
              <a:t> Other pieces by composer, same era, similar style/sound/etc.</a:t>
            </a:r>
          </a:p>
          <a:p>
            <a:r>
              <a:rPr lang="en-US" dirty="0"/>
              <a:t>9. ADDITIONAL RESOURCES </a:t>
            </a:r>
            <a:r>
              <a:rPr lang="mr-IN" dirty="0"/>
              <a:t>–</a:t>
            </a:r>
            <a:r>
              <a:rPr lang="en-US" dirty="0"/>
              <a:t> Recordings, articles, analysis, other sources.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“SCORE MARKING SYSTEM”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Define:    </a:t>
            </a:r>
          </a:p>
          <a:p>
            <a:r>
              <a:rPr lang="en-US" dirty="0"/>
              <a:t>- ensemble needs.</a:t>
            </a:r>
          </a:p>
          <a:p>
            <a:r>
              <a:rPr lang="en-US" dirty="0"/>
              <a:t>- YOUR needs.</a:t>
            </a:r>
          </a:p>
          <a:p>
            <a:r>
              <a:rPr lang="en-US" dirty="0"/>
              <a:t>- predicted issues.</a:t>
            </a:r>
          </a:p>
          <a:p>
            <a:r>
              <a:rPr lang="en-US" dirty="0"/>
              <a:t>- your technical conducting needs.</a:t>
            </a:r>
          </a:p>
          <a:p>
            <a:r>
              <a:rPr lang="en-US" dirty="0"/>
              <a:t>- musical needs/issues.</a:t>
            </a:r>
          </a:p>
          <a:p>
            <a:r>
              <a:rPr lang="en-US" dirty="0"/>
              <a:t>-  pertinent “useful”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112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COMPLICATED</a:t>
            </a:r>
          </a:p>
          <a:p>
            <a:pPr>
              <a:buFont typeface="Wingdings" charset="2"/>
              <a:buChar char="v"/>
            </a:pPr>
            <a:r>
              <a:rPr lang="en-US" dirty="0"/>
              <a:t> FAST</a:t>
            </a:r>
          </a:p>
          <a:p>
            <a:pPr>
              <a:buFont typeface="Wingdings" charset="2"/>
              <a:buChar char="v"/>
            </a:pPr>
            <a:r>
              <a:rPr lang="en-US" dirty="0"/>
              <a:t> BUSY!!!!</a:t>
            </a:r>
          </a:p>
        </p:txBody>
      </p:sp>
    </p:spTree>
    <p:extLst>
      <p:ext uri="{BB962C8B-B14F-4D97-AF65-F5344CB8AC3E}">
        <p14:creationId xmlns:p14="http://schemas.microsoft.com/office/powerpoint/2010/main" val="3174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MARKING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637322" cy="4023360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Purpose</a:t>
            </a:r>
          </a:p>
          <a:p>
            <a:pPr>
              <a:buFont typeface="Wingdings" charset="2"/>
              <a:buChar char="v"/>
            </a:pPr>
            <a:r>
              <a:rPr lang="en-US" dirty="0"/>
              <a:t>Method</a:t>
            </a:r>
          </a:p>
          <a:p>
            <a:pPr>
              <a:buFont typeface="Wingdings" charset="2"/>
              <a:buChar char="v"/>
            </a:pPr>
            <a:r>
              <a:rPr lang="en-US" dirty="0"/>
              <a:t>Materials</a:t>
            </a:r>
          </a:p>
          <a:p>
            <a:pPr>
              <a:buFont typeface="Wingdings" charset="2"/>
              <a:buChar char="v"/>
            </a:pPr>
            <a:r>
              <a:rPr lang="en-US" dirty="0"/>
              <a:t>Systems</a:t>
            </a:r>
          </a:p>
          <a:p>
            <a:pPr>
              <a:buFont typeface="Wingdings" charset="2"/>
              <a:buChar char="v"/>
            </a:pPr>
            <a:r>
              <a:rPr lang="en-US" dirty="0"/>
              <a:t>Technique</a:t>
            </a:r>
          </a:p>
          <a:p>
            <a:pPr>
              <a:buFont typeface="Wingdings" charset="2"/>
              <a:buChar char="v"/>
            </a:pPr>
            <a:r>
              <a:rPr lang="en-US" dirty="0"/>
              <a:t>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59" y="1845732"/>
            <a:ext cx="3426594" cy="443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87" y="1845733"/>
            <a:ext cx="3426594" cy="44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901"/>
            <a:ext cx="12779692" cy="59050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267"/>
          </a:xfrm>
        </p:spPr>
        <p:txBody>
          <a:bodyPr/>
          <a:lstStyle/>
          <a:p>
            <a:r>
              <a:rPr lang="en-US"/>
              <a:t>GRAPH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00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2" y="0"/>
            <a:ext cx="13077906" cy="71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1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Plan (Strategy)</a:t>
            </a:r>
          </a:p>
          <a:p>
            <a:pPr>
              <a:buFont typeface="Wingdings" charset="2"/>
              <a:buChar char="v"/>
            </a:pPr>
            <a:r>
              <a:rPr lang="en-US" dirty="0"/>
              <a:t>Organize (Time)</a:t>
            </a:r>
          </a:p>
          <a:p>
            <a:pPr>
              <a:buFont typeface="Wingdings" charset="2"/>
              <a:buChar char="v"/>
            </a:pPr>
            <a:r>
              <a:rPr lang="en-US" dirty="0"/>
              <a:t>Manage (Time, People)</a:t>
            </a:r>
          </a:p>
          <a:p>
            <a:pPr>
              <a:buFont typeface="Wingdings" charset="2"/>
              <a:buChar char="v"/>
            </a:pPr>
            <a:r>
              <a:rPr lang="en-US" dirty="0"/>
              <a:t>Techniques (Methods of Delivery)</a:t>
            </a:r>
          </a:p>
          <a:p>
            <a:pPr>
              <a:buFont typeface="Wingdings" charset="2"/>
              <a:buChar char="v"/>
            </a:pPr>
            <a:r>
              <a:rPr lang="en-US" dirty="0"/>
              <a:t>Evaluate </a:t>
            </a:r>
            <a:r>
              <a:rPr lang="mr-IN" dirty="0"/>
              <a:t>–</a:t>
            </a:r>
            <a:r>
              <a:rPr lang="en-US" dirty="0"/>
              <a:t> Everything!</a:t>
            </a:r>
          </a:p>
        </p:txBody>
      </p:sp>
    </p:spTree>
    <p:extLst>
      <p:ext uri="{BB962C8B-B14F-4D97-AF65-F5344CB8AC3E}">
        <p14:creationId xmlns:p14="http://schemas.microsoft.com/office/powerpoint/2010/main" val="19839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BOTTOM LINE: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Prepare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Practice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Execute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Review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Evaluate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v"/>
              <a:tabLst/>
              <a:defRPr/>
            </a:pPr>
            <a:r>
              <a:rPr lang="en-US" dirty="0"/>
              <a:t>Start Over!!!!</a:t>
            </a:r>
          </a:p>
        </p:txBody>
      </p:sp>
    </p:spTree>
    <p:extLst>
      <p:ext uri="{BB962C8B-B14F-4D97-AF65-F5344CB8AC3E}">
        <p14:creationId xmlns:p14="http://schemas.microsoft.com/office/powerpoint/2010/main" val="8691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 Kids need you!!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Kids need Band!!!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Kids need Music!!!!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/>
              <a:t>   </a:t>
            </a:r>
            <a:r>
              <a:rPr lang="en-US" b="1" dirty="0"/>
              <a:t>YOU</a:t>
            </a:r>
            <a:r>
              <a:rPr lang="en-US" dirty="0"/>
              <a:t> make the difference!!!!!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0" y="2044584"/>
            <a:ext cx="105233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Basic Conducting Techniques, Joseph A. </a:t>
            </a:r>
            <a:r>
              <a:rPr lang="en-US" sz="2000" dirty="0" err="1">
                <a:latin typeface="+mj-lt"/>
              </a:rPr>
              <a:t>Labuta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Teaching Music Through Performance in Band, Richard Miles, Editor</a:t>
            </a:r>
          </a:p>
          <a:p>
            <a:r>
              <a:rPr lang="en-US" sz="2000" dirty="0">
                <a:latin typeface="+mj-lt"/>
              </a:rPr>
              <a:t>Guide to Score Study, Frank </a:t>
            </a:r>
            <a:r>
              <a:rPr lang="en-US" sz="2000" dirty="0" err="1">
                <a:latin typeface="+mj-lt"/>
              </a:rPr>
              <a:t>Battisti</a:t>
            </a:r>
            <a:r>
              <a:rPr lang="en-US" sz="2000" dirty="0">
                <a:latin typeface="+mj-lt"/>
              </a:rPr>
              <a:t> and Robert </a:t>
            </a:r>
            <a:r>
              <a:rPr lang="en-US" sz="2000" dirty="0" err="1">
                <a:latin typeface="+mj-lt"/>
              </a:rPr>
              <a:t>Garofalo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Modern Conductor, Elizabeth A. H. Green</a:t>
            </a:r>
          </a:p>
          <a:p>
            <a:r>
              <a:rPr lang="en-US" sz="2000" dirty="0">
                <a:latin typeface="+mj-lt"/>
              </a:rPr>
              <a:t>The Conductor and His Score, Elizabeth Green, Nicolai </a:t>
            </a:r>
            <a:r>
              <a:rPr lang="en-US" sz="2000" dirty="0" err="1">
                <a:latin typeface="+mj-lt"/>
              </a:rPr>
              <a:t>Malko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Creative Conductor, Edward S. </a:t>
            </a:r>
            <a:r>
              <a:rPr lang="en-US" sz="2000" dirty="0" err="1">
                <a:latin typeface="+mj-lt"/>
              </a:rPr>
              <a:t>Lisk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On Becoming a Conductor, Frank L. </a:t>
            </a:r>
            <a:r>
              <a:rPr lang="en-US" sz="2000" dirty="0" err="1">
                <a:latin typeface="+mj-lt"/>
              </a:rPr>
              <a:t>Battisti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Grammar of Conducting, Max Rudolph</a:t>
            </a:r>
          </a:p>
          <a:p>
            <a:r>
              <a:rPr lang="en-US" sz="2000" dirty="0">
                <a:latin typeface="+mj-lt"/>
              </a:rPr>
              <a:t>Developing the Complete Band Program, Shelley </a:t>
            </a:r>
            <a:r>
              <a:rPr lang="en-US" sz="2000" dirty="0" err="1">
                <a:latin typeface="+mj-lt"/>
              </a:rPr>
              <a:t>Jagow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Teaching Band and Orchestra, Lynn G. Cooper</a:t>
            </a:r>
          </a:p>
          <a:p>
            <a:r>
              <a:rPr lang="en-US" sz="2000" dirty="0">
                <a:latin typeface="+mj-lt"/>
              </a:rPr>
              <a:t>The Art of Interpretation of Band Music, Compiled and edited by Mark Walker</a:t>
            </a:r>
          </a:p>
          <a:p>
            <a:r>
              <a:rPr lang="en-US" sz="2000" dirty="0">
                <a:latin typeface="+mj-lt"/>
              </a:rPr>
              <a:t>Score Rehearsal Preparation, Gary Stith</a:t>
            </a:r>
          </a:p>
        </p:txBody>
      </p:sp>
    </p:spTree>
    <p:extLst>
      <p:ext uri="{BB962C8B-B14F-4D97-AF65-F5344CB8AC3E}">
        <p14:creationId xmlns:p14="http://schemas.microsoft.com/office/powerpoint/2010/main" val="789503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GRATITUDE: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7280" y="2018360"/>
            <a:ext cx="5124929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 Kansas State University Bands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Conn-Selmer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GIA Publishing, Garwood Whaley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Robert </a:t>
            </a:r>
            <a:r>
              <a:rPr lang="en-US" dirty="0" err="1"/>
              <a:t>Spradling</a:t>
            </a:r>
            <a:r>
              <a:rPr lang="en-US" dirty="0"/>
              <a:t>, Western Michigan University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Larry </a:t>
            </a:r>
            <a:r>
              <a:rPr lang="en-US" dirty="0" err="1"/>
              <a:t>Blocher</a:t>
            </a:r>
            <a:r>
              <a:rPr lang="en-US" dirty="0"/>
              <a:t>, University of Troy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Jay Gilbert, </a:t>
            </a:r>
            <a:r>
              <a:rPr lang="en-US" dirty="0" err="1"/>
              <a:t>Doane</a:t>
            </a:r>
            <a:r>
              <a:rPr lang="en-US" dirty="0"/>
              <a:t> College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r>
              <a:rPr lang="en-US" dirty="0"/>
              <a:t> Dr. Alex Wimmer, Asst. Dir. of Bands, K-State</a:t>
            </a:r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  <a:p>
            <a:pPr lvl="0" defTabSz="914400">
              <a:buClr>
                <a:srgbClr val="FF0000"/>
              </a:buClr>
              <a:buFont typeface="Wingdings" charset="2"/>
              <a:buChar char="v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Frank Tracz</a:t>
            </a:r>
          </a:p>
          <a:p>
            <a:r>
              <a:rPr lang="en-US" dirty="0"/>
              <a:t>Director of Bands</a:t>
            </a:r>
          </a:p>
          <a:p>
            <a:r>
              <a:rPr lang="en-US" dirty="0"/>
              <a:t>Kansas State University</a:t>
            </a:r>
          </a:p>
          <a:p>
            <a:r>
              <a:rPr lang="en-US" dirty="0"/>
              <a:t>226 McCain Auditorium</a:t>
            </a:r>
          </a:p>
          <a:p>
            <a:r>
              <a:rPr lang="en-US" dirty="0"/>
              <a:t>Manhattan, KS. 66506</a:t>
            </a:r>
          </a:p>
          <a:p>
            <a:r>
              <a:rPr lang="en-US" dirty="0"/>
              <a:t>785-532-3816</a:t>
            </a:r>
          </a:p>
          <a:p>
            <a:r>
              <a:rPr lang="en-US" dirty="0" err="1"/>
              <a:t>ftracz@ksu.edu</a:t>
            </a:r>
            <a:endParaRPr lang="en-US" dirty="0"/>
          </a:p>
          <a:p>
            <a:r>
              <a:rPr lang="en-US" dirty="0">
                <a:hlinkClick r:id="rId2"/>
              </a:rPr>
              <a:t>WWW.KSU.EDU/BANDS</a:t>
            </a:r>
            <a:endParaRPr lang="en-US" dirty="0"/>
          </a:p>
          <a:p>
            <a:r>
              <a:rPr lang="en-US" dirty="0"/>
              <a:t>(click “Downloads”)</a:t>
            </a:r>
          </a:p>
        </p:txBody>
      </p:sp>
    </p:spTree>
    <p:extLst>
      <p:ext uri="{BB962C8B-B14F-4D97-AF65-F5344CB8AC3E}">
        <p14:creationId xmlns:p14="http://schemas.microsoft.com/office/powerpoint/2010/main" val="7668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TODAY:</a:t>
            </a:r>
          </a:p>
        </p:txBody>
      </p:sp>
      <p:sp>
        <p:nvSpPr>
          <p:cNvPr id="4" name="Heart 3"/>
          <p:cNvSpPr/>
          <p:nvPr/>
        </p:nvSpPr>
        <p:spPr>
          <a:xfrm>
            <a:off x="4572000" y="2599538"/>
            <a:ext cx="2952063" cy="2170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Students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8860" y="2467902"/>
            <a:ext cx="107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Facebook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2004805"/>
            <a:ext cx="11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7878" y="1983783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Entitled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4063" y="1983783"/>
            <a:ext cx="84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520" y="247972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CNN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9562816" y="3145617"/>
            <a:ext cx="94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0724" y="396493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MSNBC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90115" y="476953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 Media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6480" y="5162014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Attention Spans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3290" y="5173806"/>
            <a:ext cx="88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2194" y="4769538"/>
            <a:ext cx="157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Administration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3953" y="3964939"/>
            <a:ext cx="86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E-Mails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8206" y="3145617"/>
            <a:ext cx="84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037" y="6028267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HOUSE BANNED/BAND WORDS: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2837" y="6011333"/>
            <a:ext cx="673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balance, blend, T.Q., intonation, rhythmic skills, dynamics, articulation.</a:t>
            </a:r>
          </a:p>
        </p:txBody>
      </p:sp>
    </p:spTree>
    <p:extLst>
      <p:ext uri="{BB962C8B-B14F-4D97-AF65-F5344CB8AC3E}">
        <p14:creationId xmlns:p14="http://schemas.microsoft.com/office/powerpoint/2010/main" val="14829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 Not enough time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Lack of focus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Limited patience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Lack of empathy</a:t>
            </a:r>
          </a:p>
          <a:p>
            <a:pPr>
              <a:buFont typeface="Wingdings" charset="2"/>
              <a:buChar char="v"/>
            </a:pPr>
            <a:r>
              <a:rPr lang="en-US" dirty="0"/>
              <a:t>  Little or no respect</a:t>
            </a:r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iGEN</a:t>
            </a:r>
            <a:br>
              <a:rPr lang="en-US" dirty="0"/>
            </a:br>
            <a:r>
              <a:rPr lang="en-US" dirty="0"/>
              <a:t>Jean M. </a:t>
            </a:r>
            <a:r>
              <a:rPr lang="en-US" dirty="0" err="1"/>
              <a:t>Twenge</a:t>
            </a:r>
            <a:r>
              <a:rPr lang="en-US" dirty="0"/>
              <a:t>, PhD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“Why Toady’s Super-Connected Kids Are Growing Up Less Rebellious, More Tolerant, Less Happy </a:t>
            </a:r>
            <a:r>
              <a:rPr lang="mr-IN" dirty="0"/>
              <a:t>–</a:t>
            </a:r>
            <a:r>
              <a:rPr lang="en-US" dirty="0"/>
              <a:t> and Completely Unprepared for Adulthood” * and What That Means for the Rest of 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1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55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Less desire to drive</a:t>
            </a:r>
            <a:r>
              <a:rPr lang="mr-IN" dirty="0"/>
              <a:t>……</a:t>
            </a:r>
            <a:r>
              <a:rPr lang="en-US" dirty="0"/>
              <a:t>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53" y="2309133"/>
            <a:ext cx="7733654" cy="398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70524"/>
          </a:xfrm>
        </p:spPr>
        <p:txBody>
          <a:bodyPr/>
          <a:lstStyle/>
          <a:p>
            <a:r>
              <a:rPr lang="en-US" dirty="0"/>
              <a:t>Kids who work during high school</a:t>
            </a:r>
            <a:r>
              <a:rPr lang="mr-IN" dirty="0"/>
              <a:t>……</a:t>
            </a:r>
            <a:r>
              <a:rPr lang="en-US" dirty="0"/>
              <a:t>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78" y="2216258"/>
            <a:ext cx="5455403" cy="39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55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they spend their “screen time”</a:t>
            </a:r>
            <a:r>
              <a:rPr lang="mr-IN" dirty="0"/>
              <a:t>………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22" y="2200759"/>
            <a:ext cx="6261315" cy="36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7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409</TotalTime>
  <Words>909</Words>
  <Application>Microsoft Macintosh PowerPoint</Application>
  <PresentationFormat>Widescreen</PresentationFormat>
  <Paragraphs>232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Retrospect</vt:lpstr>
      <vt:lpstr>SCORE STUDY  AND PREP FOR  ALL OF US!</vt:lpstr>
      <vt:lpstr>THE BEGINNING:</vt:lpstr>
      <vt:lpstr>OUR LIVES:</vt:lpstr>
      <vt:lpstr>KIDS TODAY:</vt:lpstr>
      <vt:lpstr>RESULT:</vt:lpstr>
      <vt:lpstr>iGEN Jean M. Twenge, PhD</vt:lpstr>
      <vt:lpstr>WHAT IS:</vt:lpstr>
      <vt:lpstr>WHAT IS:</vt:lpstr>
      <vt:lpstr>WHAT IS:</vt:lpstr>
      <vt:lpstr>WHAT IS:</vt:lpstr>
      <vt:lpstr>WHAT IS:</vt:lpstr>
      <vt:lpstr>WHAT IS:</vt:lpstr>
      <vt:lpstr>WHAT IS:</vt:lpstr>
      <vt:lpstr>WHAT IS:</vt:lpstr>
      <vt:lpstr>WHAT IS:</vt:lpstr>
      <vt:lpstr>WHAT DOES THIS MEAN?????</vt:lpstr>
      <vt:lpstr>Macro – Micro – Macro </vt:lpstr>
      <vt:lpstr>PowerPoint Presentation</vt:lpstr>
      <vt:lpstr>Know Your “Stuff”</vt:lpstr>
      <vt:lpstr>Framework</vt:lpstr>
      <vt:lpstr>PowerPoint Presentation</vt:lpstr>
      <vt:lpstr>PowerPoint Presentation</vt:lpstr>
      <vt:lpstr>PowerPoint Presentation</vt:lpstr>
      <vt:lpstr>THE SCORE REVEALS:</vt:lpstr>
      <vt:lpstr>YOUR ENSEMBLE LEARNS ABOUT:</vt:lpstr>
      <vt:lpstr>THEY LEARN THROUGH “YOU”</vt:lpstr>
      <vt:lpstr>ORDER OF THE PROCESS:</vt:lpstr>
      <vt:lpstr>UNIT STUDY:</vt:lpstr>
      <vt:lpstr>THE “SCORE MARKING SYSTEM”</vt:lpstr>
      <vt:lpstr>SCORE MARKING</vt:lpstr>
      <vt:lpstr>GRAPH ANALYSIS</vt:lpstr>
      <vt:lpstr>PowerPoint Presentation</vt:lpstr>
      <vt:lpstr>THE REHEARSAL</vt:lpstr>
      <vt:lpstr>BOTTOM LINE:</vt:lpstr>
      <vt:lpstr>FINAL THOUGHTS:</vt:lpstr>
      <vt:lpstr>REFERENCES:</vt:lpstr>
      <vt:lpstr>GRATITUDE:</vt:lpstr>
      <vt:lpstr>CONTACTS: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SCORE STUDY AND PREP FOR ALL OF US!</dc:title>
  <dc:creator>Frank Tracz</dc:creator>
  <cp:lastModifiedBy>Frank Tracz</cp:lastModifiedBy>
  <cp:revision>41</cp:revision>
  <dcterms:created xsi:type="dcterms:W3CDTF">2017-12-14T02:41:58Z</dcterms:created>
  <dcterms:modified xsi:type="dcterms:W3CDTF">2019-05-14T13:36:48Z</dcterms:modified>
</cp:coreProperties>
</file>